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9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69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8869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49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85588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03160" y="1769040"/>
            <a:ext cx="285588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501960" y="1769040"/>
            <a:ext cx="285588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85588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03160" y="4059000"/>
            <a:ext cx="285588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501960" y="4059000"/>
            <a:ext cx="285588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886968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696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251640"/>
            <a:ext cx="7703640" cy="573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886968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9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8869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69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8869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049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85588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03160" y="1769040"/>
            <a:ext cx="285588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501960" y="1769040"/>
            <a:ext cx="285588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85588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03160" y="4059000"/>
            <a:ext cx="285588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501960" y="4059000"/>
            <a:ext cx="285588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886968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696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696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504000" y="251640"/>
            <a:ext cx="7703640" cy="573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9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8869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69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8869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5049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85588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3503160" y="1769040"/>
            <a:ext cx="285588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501960" y="1769040"/>
            <a:ext cx="285588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85588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3503160" y="4059000"/>
            <a:ext cx="285588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6501960" y="4059000"/>
            <a:ext cx="2855880" cy="209088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51640"/>
            <a:ext cx="7703640" cy="573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049000" y="405900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45520"/>
            <a:ext cx="77036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8869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9640" cy="75596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251640"/>
            <a:ext cx="7703640" cy="1237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696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9640" cy="755964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51640"/>
            <a:ext cx="7703640" cy="1237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696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9640" cy="755964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51640"/>
            <a:ext cx="7703640" cy="1237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7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7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t.me/vki_front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www.typescriptlang.org/play" TargetMode="Externa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ru.wikipedia.org/wiki/&#1059;&#1090;&#1080;&#1085;&#1072;&#1103;_&#1090;&#1080;&#1087;&#1080;&#1079;&#1072;&#1094;&#1080;&#1103;" TargetMode="External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github.com/basarat/typescript-react/tree/master/01%20bootstrap" TargetMode="External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www.typescriptlang.org/docs/handbook/tsconfig-json.html" TargetMode="External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TypeScript#Declaration_files" TargetMode="External"/><Relationship Id="rId2" Type="http://schemas.openxmlformats.org/officeDocument/2006/relationships/hyperlink" Target="https://stackoverflow.com/questions/21247278/about-d-ts-in-typescript" TargetMode="External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m0uRxCCno00" TargetMode="External"/><Relationship Id="rId2" Type="http://schemas.openxmlformats.org/officeDocument/2006/relationships/hyperlink" Target="https://www.sitepen.com/blog/typescript-cheat-sheet" TargetMode="External"/><Relationship Id="rId3" Type="http://schemas.openxmlformats.org/officeDocument/2006/relationships/hyperlink" Target="https://github.com/typescript-cheatsheets/react" TargetMode="External"/><Relationship Id="rId4" Type="http://schemas.openxmlformats.org/officeDocument/2006/relationships/hyperlink" Target="https://rmolinamir.github.io/typescript-cheatsheet/" TargetMode="External"/><Relationship Id="rId5" Type="http://schemas.openxmlformats.org/officeDocument/2006/relationships/hyperlink" Target="https://www.sitepen.com/blog/typescript-cheat-sheet" TargetMode="External"/><Relationship Id="rId6" Type="http://schemas.openxmlformats.org/officeDocument/2006/relationships/hyperlink" Target="https://devhints.io/typescript" TargetMode="External"/><Relationship Id="rId7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www.typescriptlang.org/docs/handbook/basic-types.html" TargetMode="External"/><Relationship Id="rId2" Type="http://schemas.openxmlformats.org/officeDocument/2006/relationships/hyperlink" Target="https://www.typescriptlang.org/docs/handbook/release-notes/typescript-2-0.html" TargetMode="External"/><Relationship Id="rId3" Type="http://schemas.openxmlformats.org/officeDocument/2006/relationships/hyperlink" Target="https://www.typescriptlang.org/docs/handbook/advanced-types.html" TargetMode="External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stackoverflow.com/questions/37233735/typescript-interfaces-vs-types" TargetMode="External"/><Relationship Id="rId2" Type="http://schemas.openxmlformats.org/officeDocument/2006/relationships/hyperlink" Target="https://pawelgrzybek.com/typescript-interface-vs-type/" TargetMode="External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04000" y="367200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6000" spc="-1" strike="noStrike">
                <a:solidFill>
                  <a:srgbClr val="000000"/>
                </a:solidFill>
                <a:latin typeface="Times New Roman"/>
              </a:rPr>
              <a:t>TypeScript</a:t>
            </a:r>
            <a:endParaRPr b="0" lang="ru-RU" sz="60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89960" y="5688000"/>
            <a:ext cx="8869680" cy="14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 algn="ctr">
              <a:lnSpc>
                <a:spcPct val="100000"/>
              </a:lnSpc>
              <a:spcAft>
                <a:spcPts val="1414"/>
              </a:spcAft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Дмитрий Вайнер</a:t>
            </a:r>
            <a:endParaRPr b="0" lang="ru-RU" sz="3200" spc="-1" strike="noStrike">
              <a:latin typeface="Arial"/>
            </a:endParaRPr>
          </a:p>
          <a:p>
            <a:pPr marL="432000" indent="-323640" algn="ctr">
              <a:lnSpc>
                <a:spcPct val="100000"/>
              </a:lnSpc>
              <a:spcAft>
                <a:spcPts val="1414"/>
              </a:spcAft>
              <a:tabLst>
                <a:tab algn="l" pos="0"/>
              </a:tabLst>
            </a:pPr>
            <a:r>
              <a:rPr b="0" lang="ru-RU" sz="3200" spc="-1" strike="noStrike" u="sng">
                <a:solidFill>
                  <a:srgbClr val="0000ff"/>
                </a:solidFill>
                <a:uFillTx/>
                <a:latin typeface="Times New Roman"/>
                <a:hlinkClick r:id="rId1"/>
              </a:rPr>
              <a:t>https://t.me/vki_front</a:t>
            </a:r>
            <a:endParaRPr b="0" lang="ru-RU" sz="3200" spc="-1" strike="noStrike">
              <a:latin typeface="Arial"/>
            </a:endParaRPr>
          </a:p>
          <a:p>
            <a:pPr marL="432000" indent="-323640" algn="ctr">
              <a:lnSpc>
                <a:spcPct val="100000"/>
              </a:lnSpc>
              <a:spcAft>
                <a:spcPts val="1414"/>
              </a:spcAft>
              <a:tabLst>
                <a:tab algn="l" pos="0"/>
              </a:tabLs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2376000" y="205920"/>
            <a:ext cx="5647680" cy="3177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Объединение типов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152000" y="1296000"/>
            <a:ext cx="8221680" cy="61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6000"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Объединение полей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Используется «|»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type </a:t>
            </a: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NetworkLoadingState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{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state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"loading"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};</a:t>
            </a:r>
            <a:br/>
            <a:br/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type </a:t>
            </a: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NetworkFailedState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{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state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"failed"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code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number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};</a:t>
            </a:r>
            <a:br/>
            <a:br/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type </a:t>
            </a: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NetworkSuccessState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{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state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"success"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response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{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title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string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duration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number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summary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string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};</a:t>
            </a:r>
            <a:br/>
            <a:br/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type </a:t>
            </a: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NetworkState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| </a:t>
            </a: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NetworkLoadingState</a:t>
            </a:r>
            <a:br/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| </a:t>
            </a: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NetworkFailedState</a:t>
            </a:r>
            <a:br/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| </a:t>
            </a: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NetworkSuccessState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Пересечение типов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8000"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Пересечение полей, по сути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Используется «&amp;»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interface </a:t>
            </a: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ErrorHandling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success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boolean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error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?: {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message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string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interface </a:t>
            </a: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Data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users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{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string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}[];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i="1" lang="ru-RU" sz="24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These interfaces are composed to have</a:t>
            </a:r>
            <a:br/>
            <a:r>
              <a:rPr b="0" i="1" lang="ru-RU" sz="24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consistent error handling, and their own data.</a:t>
            </a:r>
            <a:br/>
            <a:br/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type </a:t>
            </a: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Response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Data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&amp; </a:t>
            </a: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ErrorHandling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4000" y="251640"/>
            <a:ext cx="7703640" cy="12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Выведение типа с помощью typeof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3000"/>
          </a:bodyPr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const </a:t>
            </a:r>
            <a:r>
              <a:rPr b="0" lang="ru-RU" sz="2400" spc="-1" strike="noStrike">
                <a:solidFill>
                  <a:srgbClr val="830091"/>
                </a:solidFill>
                <a:latin typeface="JetBrains Mono"/>
                <a:ea typeface="JetBrains Mono"/>
              </a:rPr>
              <a:t>data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{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value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123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text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'text'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subData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{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value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false</a:t>
            </a:r>
            <a:br/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};</a:t>
            </a:r>
            <a:br/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type </a:t>
            </a: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Data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typeof </a:t>
            </a:r>
            <a:r>
              <a:rPr b="0" lang="ru-RU" sz="2400" spc="-1" strike="noStrike">
                <a:solidFill>
                  <a:srgbClr val="830091"/>
                </a:solidFill>
                <a:latin typeface="JetBrains Mono"/>
                <a:ea typeface="JetBrains Mono"/>
              </a:rPr>
              <a:t>data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i="1" lang="ru-RU" sz="24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type Data = {</a:t>
            </a:r>
            <a:br/>
            <a:r>
              <a:rPr b="0" i="1" lang="ru-RU" sz="24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  value: number;</a:t>
            </a:r>
            <a:br/>
            <a:r>
              <a:rPr b="0" i="1" lang="ru-RU" sz="24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  text: string;</a:t>
            </a:r>
            <a:br/>
            <a:r>
              <a:rPr b="0" i="1" lang="ru-RU" sz="24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  subData: {</a:t>
            </a:r>
            <a:br/>
            <a:r>
              <a:rPr b="0" i="1" lang="ru-RU" sz="24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    value: boolean;</a:t>
            </a:r>
            <a:br/>
            <a:r>
              <a:rPr b="0" i="1" lang="ru-RU" sz="24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  };</a:t>
            </a:r>
            <a:br/>
            <a:r>
              <a:rPr b="0" i="1" lang="ru-RU" sz="24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}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Кастование типа as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Пришедшие неизвестно откуда данные можно кастовать с помощью конструкции as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Если неизвестно, то as any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let </a:t>
            </a:r>
            <a:r>
              <a:rPr b="0" lang="ru-RU" sz="2400" spc="-1" strike="noStrike">
                <a:solidFill>
                  <a:srgbClr val="830091"/>
                </a:solidFill>
                <a:latin typeface="JetBrains Mono"/>
                <a:ea typeface="JetBrains Mono"/>
              </a:rPr>
              <a:t>val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someValue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as string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let </a:t>
            </a:r>
            <a:r>
              <a:rPr b="0" lang="ru-RU" sz="2400" spc="-1" strike="noStrike">
                <a:solidFill>
                  <a:srgbClr val="830091"/>
                </a:solidFill>
                <a:latin typeface="JetBrains Mono"/>
                <a:ea typeface="JetBrains Mono"/>
              </a:rPr>
              <a:t>val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&lt;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string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&gt;someValue;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Дженерики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7000"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Указываем в типе вложенный тип (неизвестно заранее какой):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function </a:t>
            </a:r>
            <a:r>
              <a:rPr b="0" i="1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wrapInArray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&lt;</a:t>
            </a:r>
            <a:r>
              <a:rPr b="0" lang="ru-RU" sz="2400" spc="-1" strike="noStrike">
                <a:solidFill>
                  <a:srgbClr val="20999d"/>
                </a:solidFill>
                <a:latin typeface="JetBrains Mono"/>
                <a:ea typeface="JetBrains Mono"/>
              </a:rPr>
              <a:t>Type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&gt;(input: </a:t>
            </a:r>
            <a:r>
              <a:rPr b="0" lang="ru-RU" sz="2400" spc="-1" strike="noStrike">
                <a:solidFill>
                  <a:srgbClr val="20999d"/>
                </a:solidFill>
                <a:latin typeface="JetBrains Mono"/>
                <a:ea typeface="JetBrains Mono"/>
              </a:rPr>
              <a:t>Type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): </a:t>
            </a:r>
            <a:r>
              <a:rPr b="0" lang="ru-RU" sz="2400" spc="-1" strike="noStrike">
                <a:solidFill>
                  <a:srgbClr val="20999d"/>
                </a:solidFill>
                <a:latin typeface="JetBrains Mono"/>
                <a:ea typeface="JetBrains Mono"/>
              </a:rPr>
              <a:t>Type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[] {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[input];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const </a:t>
            </a:r>
            <a:r>
              <a:rPr b="0" lang="ru-RU" sz="2400" spc="-1" strike="noStrike">
                <a:solidFill>
                  <a:srgbClr val="830091"/>
                </a:solidFill>
                <a:latin typeface="JetBrains Mono"/>
                <a:ea typeface="JetBrains Mono"/>
              </a:rPr>
              <a:t>stringArray2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i="1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wrapInArray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&lt;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string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&gt;(</a:t>
            </a:r>
            <a:r>
              <a:rPr b="0" lang="ru-RU" sz="2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);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  <a:ea typeface="JetBrains Mono"/>
              </a:rPr>
              <a:t>Ещё пример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function </a:t>
            </a:r>
            <a:r>
              <a:rPr b="0" i="1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printAll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&lt;</a:t>
            </a:r>
            <a:r>
              <a:rPr b="0" lang="ru-RU" sz="2400" spc="-1" strike="noStrike">
                <a:solidFill>
                  <a:srgbClr val="20999d"/>
                </a:solidFill>
                <a:latin typeface="JetBrains Mono"/>
                <a:ea typeface="JetBrains Mono"/>
              </a:rPr>
              <a:t>T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&gt;(args: </a:t>
            </a:r>
            <a:r>
              <a:rPr b="0" lang="ru-RU" sz="2400" spc="-1" strike="noStrike">
                <a:solidFill>
                  <a:srgbClr val="20999d"/>
                </a:solidFill>
                <a:latin typeface="JetBrains Mono"/>
                <a:ea typeface="JetBrains Mono"/>
              </a:rPr>
              <a:t>T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[]) {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args.</a:t>
            </a:r>
            <a:r>
              <a:rPr b="0" lang="ru-RU" sz="2400" spc="-1" strike="noStrike">
                <a:solidFill>
                  <a:srgbClr val="7a7a43"/>
                </a:solidFill>
                <a:latin typeface="JetBrains Mono"/>
                <a:ea typeface="JetBrains Mono"/>
              </a:rPr>
              <a:t>forEach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(element =&gt; </a:t>
            </a:r>
            <a:r>
              <a:rPr b="0" lang="ru-RU" sz="2400" spc="-1" strike="noStrike">
                <a:solidFill>
                  <a:srgbClr val="830091"/>
                </a:solidFill>
                <a:latin typeface="JetBrains Mono"/>
                <a:ea typeface="JetBrains Mono"/>
              </a:rPr>
              <a:t>console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</a:t>
            </a:r>
            <a:r>
              <a:rPr b="0" lang="ru-RU" sz="2400" spc="-1" strike="noStrike">
                <a:solidFill>
                  <a:srgbClr val="7a7a43"/>
                </a:solidFill>
                <a:latin typeface="JetBrains Mono"/>
                <a:ea typeface="JetBrains Mono"/>
              </a:rPr>
              <a:t>log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(element));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i="1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printAll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&lt;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string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&gt;([</a:t>
            </a:r>
            <a:r>
              <a:rPr b="0" lang="ru-RU" sz="2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'Apple'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</a:t>
            </a:r>
            <a:r>
              <a:rPr b="0" lang="ru-RU" sz="2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'Banana'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]);</a:t>
            </a:r>
            <a:br/>
            <a:r>
              <a:rPr b="0" i="1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printAll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&lt;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number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&gt;([</a:t>
            </a:r>
            <a:r>
              <a:rPr b="0" lang="ru-RU" sz="240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1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</a:t>
            </a:r>
            <a:r>
              <a:rPr b="0" lang="ru-RU" sz="240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3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</a:t>
            </a:r>
            <a:r>
              <a:rPr b="0" lang="ru-RU" sz="240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5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]);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Массивы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Либо тип[], либо Array&lt;тип&gt;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const </a:t>
            </a:r>
            <a:r>
              <a:rPr b="0" lang="ru-RU" sz="2400" spc="-1" strike="noStrike">
                <a:solidFill>
                  <a:srgbClr val="830091"/>
                </a:solidFill>
                <a:latin typeface="JetBrains Mono"/>
                <a:ea typeface="JetBrains Mono"/>
              </a:rPr>
              <a:t>a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string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[];</a:t>
            </a:r>
            <a:br/>
            <a:r>
              <a:rPr b="0" lang="ru-RU" sz="2400" spc="-1" strike="noStrike">
                <a:solidFill>
                  <a:srgbClr val="830091"/>
                </a:solidFill>
                <a:latin typeface="JetBrains Mono"/>
                <a:ea typeface="JetBrains Mono"/>
              </a:rPr>
              <a:t>Array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&lt;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string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&gt;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  <a:ea typeface="JetBrains Mono"/>
              </a:rPr>
              <a:t>Пример: массив функций, возвращающих string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(() =&gt; string)[]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 ():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string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 }[]</a:t>
            </a:r>
            <a:br/>
            <a:r>
              <a:rPr b="0" lang="ru-RU" sz="2400" spc="-1" strike="noStrike">
                <a:solidFill>
                  <a:srgbClr val="830091"/>
                </a:solidFill>
                <a:latin typeface="JetBrains Mono"/>
                <a:ea typeface="JetBrains Mono"/>
              </a:rPr>
              <a:t>Array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&lt;() =&gt;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string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&gt;</a:t>
            </a:r>
            <a:br/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Функции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3000"/>
          </a:bodyPr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Общий вид: (arg1: Type, optional?: Type) =&gt; ReturnType</a:t>
            </a:r>
            <a:br/>
            <a:br/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let </a:t>
            </a:r>
            <a:r>
              <a:rPr b="0" i="1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myAdd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(x: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number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y: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number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 =&gt;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number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function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x: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number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y: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number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number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x + y;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};</a:t>
            </a:r>
            <a:br/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Переопределение:</a:t>
            </a:r>
            <a:br/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function </a:t>
            </a:r>
            <a:r>
              <a:rPr b="0" i="1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conv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(a: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string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number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function </a:t>
            </a:r>
            <a:r>
              <a:rPr b="0" i="1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conv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(a: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number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string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function </a:t>
            </a:r>
            <a:r>
              <a:rPr b="0" i="1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conv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(a: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string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|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number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string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|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number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</a:t>
            </a:r>
            <a:r>
              <a:rPr b="0" i="1" lang="ru-RU" sz="24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//...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br/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4000" y="251640"/>
            <a:ext cx="7703640" cy="12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Классы (множественное наследование!)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296000" y="1769040"/>
            <a:ext cx="8077680" cy="528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6000"/>
          </a:bodyPr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class </a:t>
            </a: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Child</a:t>
            </a:r>
            <a:br/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extends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Parent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implements </a:t>
            </a: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Child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OtherChild {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property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Type;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defaultProperty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</a:t>
            </a:r>
            <a:r>
              <a:rPr b="0" lang="ru-RU" sz="2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'default value'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private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_privateProperty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Type;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private readonly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_privateReadonlyProperty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Type;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static </a:t>
            </a:r>
            <a:r>
              <a:rPr b="0" i="1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staticProperty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Type;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constructor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(arg1: Type) {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super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(arg1);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</a:t>
            </a:r>
            <a:br/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private </a:t>
            </a:r>
            <a:r>
              <a:rPr b="0" lang="ru-RU" sz="2400" spc="-1" strike="noStrike">
                <a:solidFill>
                  <a:srgbClr val="7a7a43"/>
                </a:solidFill>
                <a:latin typeface="JetBrains Mono"/>
                <a:ea typeface="JetBrains Mono"/>
              </a:rPr>
              <a:t>_privateMethod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(): Type {}</a:t>
            </a:r>
            <a:br/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methodProperty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(arg1: Type) =&gt; </a:t>
            </a: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ReturnType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7a7a43"/>
                </a:solidFill>
                <a:latin typeface="JetBrains Mono"/>
                <a:ea typeface="JetBrains Mono"/>
              </a:rPr>
              <a:t>overloadedMethod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(arg1: Type): </a:t>
            </a: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ReturnType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7a7a43"/>
                </a:solidFill>
                <a:latin typeface="JetBrains Mono"/>
                <a:ea typeface="JetBrains Mono"/>
              </a:rPr>
              <a:t>overloadedMethod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(arg1: OtherType): </a:t>
            </a: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ReturnType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7a7a43"/>
                </a:solidFill>
                <a:latin typeface="JetBrains Mono"/>
                <a:ea typeface="JetBrains Mono"/>
              </a:rPr>
              <a:t>overloadedMethod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(arg1: CommonT): CommonReturnT {}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static </a:t>
            </a:r>
            <a:r>
              <a:rPr b="0" i="1" lang="ru-RU" sz="2400" spc="-1" strike="noStrike">
                <a:solidFill>
                  <a:srgbClr val="00627a"/>
                </a:solidFill>
                <a:latin typeface="JetBrains Mono"/>
                <a:ea typeface="JetBrains Mono"/>
              </a:rPr>
              <a:t>staticMethod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(): </a:t>
            </a: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ReturnType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{}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7a7a43"/>
                </a:solidFill>
                <a:latin typeface="JetBrains Mono"/>
                <a:ea typeface="JetBrains Mono"/>
              </a:rPr>
              <a:t>subclassedMethod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(arg1: Type): </a:t>
            </a: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ReturnType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 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super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.subclassedMethod(arg1);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}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br/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Игровая площадка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Можно пробовать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 u="sng">
                <a:solidFill>
                  <a:srgbClr val="0000ff"/>
                </a:solidFill>
                <a:uFillTx/>
                <a:latin typeface="Times New Roman"/>
                <a:hlinkClick r:id="rId1"/>
              </a:rPr>
              <a:t>https://www.typescriptlang.org/play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736200" y="3054960"/>
            <a:ext cx="8695440" cy="450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Работа с TS локально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792000" y="1728000"/>
            <a:ext cx="83656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Без установки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npx tsc --out file.js file.ts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С установкой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npm install typescript —save-dev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Babel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@babel/plugin-transform-typescript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Webpack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ts-loader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Идея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Большие проекты хорошо сочетаются со строгой типизацией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Но у нас много кода на JS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JS такой удобный и лёгкий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???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Хорошо бы прикрутить типы к JS!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 u="sng">
                <a:solidFill>
                  <a:srgbClr val="0000ff"/>
                </a:solidFill>
                <a:uFillTx/>
                <a:latin typeface="Times New Roman"/>
                <a:hlinkClick r:id="rId1"/>
              </a:rPr>
              <a:t>Утиная типизация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React + TS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Лучше сразу создавать проект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npx create-react-app my-app --template typescript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Настройка вручную React + TypeScript + Webpack + Babel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https://github.com/basarat/typescript-react/tree/master/01%20bootstrap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tsconfig.json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584000" y="1440000"/>
            <a:ext cx="7789680" cy="61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5000"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 u="sng">
                <a:solidFill>
                  <a:srgbClr val="0000ff"/>
                </a:solidFill>
                <a:uFillTx/>
                <a:latin typeface="Times New Roman"/>
                <a:hlinkClick r:id="rId1"/>
              </a:rPr>
              <a:t>Документация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ff"/>
                </a:solidFill>
                <a:latin typeface="Times New Roman"/>
              </a:rPr>
              <a:t>Примерное содержание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"compilerOptions"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{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"target"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"es5"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"lib"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[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</a:t>
            </a:r>
            <a:r>
              <a:rPr b="0" lang="ru-RU" sz="2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"dom"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</a:t>
            </a:r>
            <a:r>
              <a:rPr b="0" lang="ru-RU" sz="2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"dom.iterable"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  </a:t>
            </a:r>
            <a:r>
              <a:rPr b="0" lang="ru-RU" sz="2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"esnext"</a:t>
            </a:r>
            <a:br/>
            <a:r>
              <a:rPr b="0" lang="ru-RU" sz="2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],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"allowJs"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true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"skipLibCheck"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true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"esModuleInterop"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true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"allowSyntheticDefaultImports"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true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"strict"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true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"forceConsistentCasingInFileNames"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true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"module"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"esnext"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"moduleResolution"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"node"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"resolveJsonModule"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true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"isolatedModules"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true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"noEmit"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true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"jsx"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"react"</a:t>
            </a:r>
            <a:br/>
            <a:r>
              <a:rPr b="0" lang="ru-RU" sz="2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 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},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"include"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[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"src"</a:t>
            </a:r>
            <a:br/>
            <a:r>
              <a:rPr b="0" lang="ru-RU" sz="2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 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]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Strict mode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3000"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Можно включить strict: true, можно по отдельности:</a:t>
            </a:r>
            <a:endParaRPr b="0" lang="ru-RU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    </a:t>
            </a: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alwaysStrict</a:t>
            </a:r>
            <a:endParaRPr b="0" lang="ru-RU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    </a:t>
            </a: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noImplicitAny</a:t>
            </a:r>
            <a:endParaRPr b="0" lang="ru-RU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    </a:t>
            </a: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noImplicitThis</a:t>
            </a:r>
            <a:endParaRPr b="0" lang="ru-RU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    </a:t>
            </a: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strict</a:t>
            </a:r>
            <a:endParaRPr b="0" lang="ru-RU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    </a:t>
            </a: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strictBindCallApply</a:t>
            </a:r>
            <a:endParaRPr b="0" lang="ru-RU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    </a:t>
            </a: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strictFunctionTypes</a:t>
            </a:r>
            <a:endParaRPr b="0" lang="ru-RU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    </a:t>
            </a: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strictNullChecks</a:t>
            </a:r>
            <a:endParaRPr b="0" lang="ru-RU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    </a:t>
            </a: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strictPropertyInitialization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b="0" lang="ru-RU" sz="28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4464000" y="2448000"/>
            <a:ext cx="5590800" cy="2981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Декларация .d.ts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489960" y="1303560"/>
            <a:ext cx="88696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Сторонние модули невозможно переписать на TS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Но можно задекларировать их типы в *.d.ts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 u="sng">
                <a:solidFill>
                  <a:srgbClr val="0000ff"/>
                </a:solidFill>
                <a:uFillTx/>
                <a:latin typeface="Times New Roman"/>
                <a:hlinkClick r:id="rId1"/>
              </a:rPr>
              <a:t>Детали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 u="sng">
                <a:solidFill>
                  <a:srgbClr val="0000ff"/>
                </a:solidFill>
                <a:uFillTx/>
                <a:latin typeface="Times New Roman"/>
                <a:hlinkClick r:id="rId2"/>
              </a:rPr>
              <a:t>Ещё объяснение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4392360" y="3744000"/>
            <a:ext cx="5327640" cy="351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Полезные ссылки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 u="sng">
                <a:solidFill>
                  <a:srgbClr val="0000ff"/>
                </a:solidFill>
                <a:uFillTx/>
                <a:latin typeface="Times New Roman"/>
                <a:hlinkClick r:id="rId1"/>
              </a:rPr>
              <a:t>https://www.youtube.com/watch?v=m0uRxCCno00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 u="sng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https://www.sitepen.com/blog/typescript-cheat-sheet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 u="sng">
                <a:solidFill>
                  <a:srgbClr val="0000ff"/>
                </a:solidFill>
                <a:uFillTx/>
                <a:latin typeface="Times New Roman"/>
                <a:hlinkClick r:id="rId3"/>
              </a:rPr>
              <a:t>https://github.com/typescript-cheatsheets/react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 u="sng">
                <a:solidFill>
                  <a:srgbClr val="0000ff"/>
                </a:solidFill>
                <a:uFillTx/>
                <a:latin typeface="Times New Roman"/>
                <a:hlinkClick r:id="rId4"/>
              </a:rPr>
              <a:t>https://rmolinamir.github.io/typescript-cheatsheet/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 u="sng">
                <a:solidFill>
                  <a:srgbClr val="0000ff"/>
                </a:solidFill>
                <a:uFillTx/>
                <a:latin typeface="Times New Roman"/>
                <a:hlinkClick r:id="rId5"/>
              </a:rPr>
              <a:t>https://www.sitepen.com/blog/typescript-cheat-sheet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 u="sng">
                <a:solidFill>
                  <a:srgbClr val="0000ff"/>
                </a:solidFill>
                <a:uFillTx/>
                <a:latin typeface="Times New Roman"/>
                <a:hlinkClick r:id="rId6"/>
              </a:rPr>
              <a:t>https://devhints.io/typescript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Вместо эпилога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78200" y="1522080"/>
            <a:ext cx="4885560" cy="593352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5658120" y="1504800"/>
            <a:ext cx="3891600" cy="6255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Как описывать типы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const variable: type = value;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type имя = определение типа;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interface имя { определение типа }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enum имя { значения }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Варианты типов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504000" y="1769040"/>
            <a:ext cx="432792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3000"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 u="sng">
                <a:solidFill>
                  <a:srgbClr val="0000ff"/>
                </a:solidFill>
                <a:uFillTx/>
                <a:latin typeface="Times New Roman"/>
                <a:hlinkClick r:id="rId1"/>
              </a:rPr>
              <a:t>Простые</a:t>
            </a:r>
            <a:endParaRPr b="0" lang="ru-RU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Number</a:t>
            </a:r>
            <a:endParaRPr b="0" lang="ru-RU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String</a:t>
            </a:r>
            <a:endParaRPr b="0" lang="ru-RU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Boolean</a:t>
            </a:r>
            <a:endParaRPr b="0" lang="ru-RU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Enum</a:t>
            </a:r>
            <a:endParaRPr b="0" lang="ru-RU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Date</a:t>
            </a:r>
            <a:endParaRPr b="0" lang="ru-RU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Function</a:t>
            </a:r>
            <a:endParaRPr b="0" lang="ru-RU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Void</a:t>
            </a:r>
            <a:endParaRPr b="0" lang="ru-RU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 u="sng">
                <a:solidFill>
                  <a:srgbClr val="0000ff"/>
                </a:solidFill>
                <a:uFillTx/>
                <a:latin typeface="Times New Roman"/>
                <a:hlinkClick r:id="rId2"/>
              </a:rPr>
              <a:t>Undefined</a:t>
            </a:r>
            <a:endParaRPr b="0" lang="ru-RU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Null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3888000" y="1656000"/>
            <a:ext cx="432792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 u="sng">
                <a:solidFill>
                  <a:srgbClr val="0000ff"/>
                </a:solidFill>
                <a:uFillTx/>
                <a:latin typeface="Times New Roman"/>
                <a:hlinkClick r:id="rId3"/>
              </a:rPr>
              <a:t>Составные</a:t>
            </a:r>
            <a:endParaRPr b="0" lang="ru-RU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Array of ..</a:t>
            </a:r>
            <a:endParaRPr b="0" lang="ru-RU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Object</a:t>
            </a:r>
            <a:endParaRPr b="0" lang="ru-RU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Class</a:t>
            </a:r>
            <a:endParaRPr b="0" lang="ru-RU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Interface</a:t>
            </a:r>
            <a:endParaRPr b="0" lang="ru-RU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Type</a:t>
            </a:r>
            <a:endParaRPr b="0" lang="ru-RU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3200" spc="-1" strike="noStrike">
                <a:solidFill>
                  <a:srgbClr val="c9211e"/>
                </a:solidFill>
                <a:latin typeface="Times New Roman"/>
              </a:rPr>
              <a:t>Any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4"/>
          <a:stretch/>
        </p:blipFill>
        <p:spPr>
          <a:xfrm>
            <a:off x="7245720" y="4106520"/>
            <a:ext cx="2833920" cy="341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Interface vs type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Interface</a:t>
            </a:r>
            <a:endParaRPr b="0" lang="ru-RU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Для определения объектоподобных структур</a:t>
            </a:r>
            <a:endParaRPr b="0" lang="ru-RU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Можно определять несколько раз (не надо!)</a:t>
            </a:r>
            <a:endParaRPr b="0" lang="ru-RU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Type</a:t>
            </a:r>
            <a:endParaRPr b="0" lang="ru-RU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Times New Roman"/>
              </a:rPr>
              <a:t>Для примитивов</a:t>
            </a:r>
            <a:endParaRPr b="0" lang="ru-RU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 u="sng">
                <a:solidFill>
                  <a:srgbClr val="000000"/>
                </a:solidFill>
                <a:uFillTx/>
                <a:latin typeface="Times New Roman"/>
                <a:hlinkClick r:id="rId1"/>
              </a:rPr>
              <a:t>Подробнее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Ещё более </a:t>
            </a:r>
            <a:r>
              <a:rPr b="0" lang="ru-RU" sz="3200" spc="-1" strike="noStrike" u="sng">
                <a:solidFill>
                  <a:srgbClr val="0000ff"/>
                </a:solidFill>
                <a:uFillTx/>
                <a:latin typeface="Times New Roman"/>
                <a:hlinkClick r:id="rId2"/>
              </a:rPr>
              <a:t>подробно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Interface vs type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1852560" y="1649880"/>
            <a:ext cx="5704200" cy="589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Необязательные поля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С помощью «?» указываем, каких полей может не быть: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interface </a:t>
            </a: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string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age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number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phone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?: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string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let </a:t>
            </a:r>
            <a:r>
              <a:rPr b="0" lang="ru-RU" sz="2400" spc="-1" strike="noStrike">
                <a:solidFill>
                  <a:srgbClr val="830091"/>
                </a:solidFill>
                <a:latin typeface="JetBrains Mono"/>
                <a:ea typeface="JetBrains Mono"/>
              </a:rPr>
              <a:t>p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Person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= {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name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"Ashlee"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, 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age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: </a:t>
            </a:r>
            <a:r>
              <a:rPr b="0" lang="ru-RU" sz="240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29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};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Необязательные поля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Параметр функции тоже может быть необязательным: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function </a:t>
            </a:r>
            <a:r>
              <a:rPr b="0" i="1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countCaps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(value?: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string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 {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    </a:t>
            </a:r>
            <a:r>
              <a:rPr b="0" i="1" lang="ru-RU" sz="24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// The `value` expression be undefined if `value` is null or</a:t>
            </a:r>
            <a:br/>
            <a:r>
              <a:rPr b="0" i="1" lang="ru-RU" sz="24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    // undefined, or if the `match` call doesn't find anything.</a:t>
            </a:r>
            <a:br/>
            <a:r>
              <a:rPr b="0" i="1" lang="ru-RU" sz="2400" spc="-1" strike="noStrike">
                <a:solidFill>
                  <a:srgbClr val="8c8c8c"/>
                </a:solidFill>
                <a:latin typeface="JetBrains Mono"/>
                <a:ea typeface="JetBrains Mono"/>
              </a:rPr>
              <a:t>    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return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value?.</a:t>
            </a:r>
            <a:r>
              <a:rPr b="0" lang="ru-RU" sz="2400" spc="-1" strike="noStrike">
                <a:solidFill>
                  <a:srgbClr val="7a7a43"/>
                </a:solidFill>
                <a:latin typeface="JetBrains Mono"/>
                <a:ea typeface="JetBrains Mono"/>
              </a:rPr>
              <a:t>match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ru-RU" sz="2400" spc="-1" strike="noStrike">
                <a:solidFill>
                  <a:srgbClr val="264eff"/>
                </a:solidFill>
                <a:latin typeface="JetBrains Mono"/>
                <a:ea typeface="JetBrains Mono"/>
              </a:rPr>
              <a:t>/[A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-</a:t>
            </a:r>
            <a:r>
              <a:rPr b="0" lang="ru-RU" sz="2400" spc="-1" strike="noStrike">
                <a:solidFill>
                  <a:srgbClr val="264eff"/>
                </a:solidFill>
                <a:latin typeface="JetBrains Mono"/>
                <a:ea typeface="JetBrains Mono"/>
              </a:rPr>
              <a:t>Z]/g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)?.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length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?? </a:t>
            </a:r>
            <a:r>
              <a:rPr b="0" lang="ru-RU" sz="240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0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}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504000" y="301320"/>
            <a:ext cx="7703640" cy="11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Проверки на пустоту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504000" y="1769040"/>
            <a:ext cx="88696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6000"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</a:rPr>
              <a:t>?? nullish coalescing (пустое слияние) – обёртка тернарного оператора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val ?? </a:t>
            </a:r>
            <a:r>
              <a:rPr b="0" lang="ru-RU" sz="2400" spc="-1" strike="noStrike">
                <a:solidFill>
                  <a:srgbClr val="067d17"/>
                </a:solidFill>
                <a:latin typeface="JetBrains Mono"/>
                <a:ea typeface="JetBrains Mono"/>
              </a:rPr>
              <a:t>'nil'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  <a:ea typeface="JetBrains Mono"/>
              </a:rPr>
              <a:t>?. (optional chaining) – взять поле, если не пустое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value?.</a:t>
            </a:r>
            <a:r>
              <a:rPr b="0" lang="ru-RU" sz="2400" spc="-1" strike="noStrike">
                <a:solidFill>
                  <a:srgbClr val="7a7a43"/>
                </a:solidFill>
                <a:latin typeface="JetBrains Mono"/>
                <a:ea typeface="JetBrains Mono"/>
              </a:rPr>
              <a:t>match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(</a:t>
            </a:r>
            <a:r>
              <a:rPr b="0" lang="ru-RU" sz="2400" spc="-1" strike="noStrike">
                <a:solidFill>
                  <a:srgbClr val="264eff"/>
                </a:solidFill>
                <a:latin typeface="JetBrains Mono"/>
                <a:ea typeface="JetBrains Mono"/>
              </a:rPr>
              <a:t>/[A</a:t>
            </a:r>
            <a:r>
              <a:rPr b="0" lang="ru-RU" sz="2400" spc="-1" strike="noStrike">
                <a:solidFill>
                  <a:srgbClr val="0033b3"/>
                </a:solidFill>
                <a:latin typeface="JetBrains Mono"/>
                <a:ea typeface="JetBrains Mono"/>
              </a:rPr>
              <a:t>-</a:t>
            </a:r>
            <a:r>
              <a:rPr b="0" lang="ru-RU" sz="2400" spc="-1" strike="noStrike">
                <a:solidFill>
                  <a:srgbClr val="264eff"/>
                </a:solidFill>
                <a:latin typeface="JetBrains Mono"/>
                <a:ea typeface="JetBrains Mono"/>
              </a:rPr>
              <a:t>Z]/g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)?.</a:t>
            </a:r>
            <a:r>
              <a:rPr b="0" lang="ru-RU" sz="2400" spc="-1" strike="noStrike">
                <a:solidFill>
                  <a:srgbClr val="871094"/>
                </a:solidFill>
                <a:latin typeface="JetBrains Mono"/>
                <a:ea typeface="JetBrains Mono"/>
              </a:rPr>
              <a:t>length 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?? </a:t>
            </a:r>
            <a:r>
              <a:rPr b="0" lang="ru-RU" sz="2400" spc="-1" strike="noStrike">
                <a:solidFill>
                  <a:srgbClr val="1750eb"/>
                </a:solidFill>
                <a:latin typeface="JetBrains Mono"/>
                <a:ea typeface="JetBrains Mono"/>
              </a:rPr>
              <a:t>0</a:t>
            </a:r>
            <a:r>
              <a:rPr b="0" lang="ru-RU" sz="2400" spc="-1" strike="noStrike">
                <a:solidFill>
                  <a:srgbClr val="080808"/>
                </a:solidFill>
                <a:latin typeface="JetBrains Mono"/>
                <a:ea typeface="JetBrains Mono"/>
              </a:rPr>
              <a:t>;</a:t>
            </a:r>
            <a:endParaRPr b="0" lang="ru-RU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  <a:ea typeface="JetBrains Mono"/>
              </a:rPr>
              <a:t>! (null assertion) – точно не null мамой клянусь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  <a:ea typeface="JetBrains Mono"/>
              </a:rPr>
              <a:t>&amp;&amp;= присвоить если правденькое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  <a:ea typeface="JetBrains Mono"/>
              </a:rPr>
              <a:t>||= присвоить если ложненькое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  <a:ea typeface="JetBrains Mono"/>
              </a:rPr>
              <a:t>??= присвоить если null|undefined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2020-11-11T11:40:15Z</dcterms:created>
  <dc:creator/>
  <dc:description>Those creative commons textures have been used:
http://www.flickr.com/photos/kellyloveswhales/3505365913/ by 'Kelly Loves Whales'
http://www.flickr.com/photos/digitalyardsale/4806075532/in/photostream/ by Nick Merritt
License: https://creativecommons.org/licenses/by-sa/3.0/</dc:description>
  <dc:language>ru-RU</dc:language>
  <cp:lastModifiedBy/>
  <dcterms:modified xsi:type="dcterms:W3CDTF">2020-11-11T19:40:41Z</dcterms:modified>
  <cp:revision>20</cp:revision>
  <dc:subject/>
  <dc:title>Vintage</dc:title>
</cp:coreProperties>
</file>